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22" Type="http://schemas.openxmlformats.org/officeDocument/2006/relationships/font" Target="fonts/RobotoMono-regular.fntdata"/><Relationship Id="rId21" Type="http://schemas.openxmlformats.org/officeDocument/2006/relationships/font" Target="fonts/MavenPro-bold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19" Type="http://schemas.openxmlformats.org/officeDocument/2006/relationships/font" Target="fonts/Nunito-boldItalic.fntdata"/><Relationship Id="rId18" Type="http://schemas.openxmlformats.org/officeDocument/2006/relationships/font" Target="fonts/Nunito-italic.fntdata"/></Relationships>
</file>

<file path=ppt/media/image1.jp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66e3cf774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66e3cf774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6863e7804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6863e7804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b392710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b392710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b3927107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6b3927107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eded8ede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eded8ede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b3927107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b3927107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b3927107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b3927107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6b3927107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6b3927107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6b3927107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6b3927107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5103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Weekcode</a:t>
            </a:r>
            <a:endParaRPr sz="72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Week 7: The Substring Problem, The Twin Duplicates Problem, &amp; The Binary Sum Problem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Ahead</a:t>
            </a:r>
            <a:endParaRPr/>
          </a:p>
        </p:txBody>
      </p:sp>
      <p:sp>
        <p:nvSpPr>
          <p:cNvPr id="351" name="Google Shape;351;p22"/>
          <p:cNvSpPr txBox="1"/>
          <p:nvPr>
            <p:ph idx="1" type="body"/>
          </p:nvPr>
        </p:nvSpPr>
        <p:spPr>
          <a:xfrm>
            <a:off x="1303800" y="1205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Good Luck! Midterm break next week!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Hackathon</a:t>
            </a:r>
            <a:r>
              <a:rPr lang="en" sz="2000"/>
              <a:t> is on March 16th this Saturday!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Make sure you get boilerplate/example code from the GitHub!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52" name="Google Shape;3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718600"/>
            <a:ext cx="6905300" cy="22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1833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week’s DSA concept:</a:t>
            </a:r>
            <a:endParaRPr/>
          </a:p>
        </p:txBody>
      </p:sp>
      <p:sp>
        <p:nvSpPr>
          <p:cNvPr id="284" name="Google Shape;284;p14"/>
          <p:cNvSpPr txBox="1"/>
          <p:nvPr/>
        </p:nvSpPr>
        <p:spPr>
          <a:xfrm>
            <a:off x="1303800" y="669500"/>
            <a:ext cx="7030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1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Sliding Window</a:t>
            </a:r>
            <a:endParaRPr sz="31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50" y="1950675"/>
            <a:ext cx="8639401" cy="233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1451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Sliding Window Technique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714775"/>
            <a:ext cx="7030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More of a technique than a pure Data Structure or Algorithm</a:t>
            </a:r>
            <a:endParaRPr sz="2000"/>
          </a:p>
        </p:txBody>
      </p:sp>
      <p:sp>
        <p:nvSpPr>
          <p:cNvPr id="292" name="Google Shape;292;p15"/>
          <p:cNvSpPr txBox="1"/>
          <p:nvPr>
            <p:ph idx="1" type="body"/>
          </p:nvPr>
        </p:nvSpPr>
        <p:spPr>
          <a:xfrm>
            <a:off x="1303800" y="1610575"/>
            <a:ext cx="7030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Works in conjunction with other techniques, like 2 pointer</a:t>
            </a:r>
            <a:endParaRPr sz="2000"/>
          </a:p>
        </p:txBody>
      </p:sp>
      <p:pic>
        <p:nvPicPr>
          <p:cNvPr id="293" name="Google Shape;293;p15"/>
          <p:cNvPicPr preferRelativeResize="0"/>
          <p:nvPr/>
        </p:nvPicPr>
        <p:blipFill rotWithShape="1">
          <a:blip r:embed="rId3">
            <a:alphaModFix/>
          </a:blip>
          <a:srcRect b="3174" l="20019" r="20168" t="3733"/>
          <a:stretch/>
        </p:blipFill>
        <p:spPr>
          <a:xfrm>
            <a:off x="2914175" y="2234050"/>
            <a:ext cx="3315650" cy="283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Sliding Window Explained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1303800" y="665075"/>
            <a:ext cx="7030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 “Sliding Window” is a range of </a:t>
            </a:r>
            <a:r>
              <a:rPr lang="en" sz="2000"/>
              <a:t>consideration</a:t>
            </a:r>
            <a:r>
              <a:rPr lang="en" sz="2000"/>
              <a:t> to solve some problem</a:t>
            </a:r>
            <a:endParaRPr sz="2000"/>
          </a:p>
        </p:txBody>
      </p:sp>
      <p:sp>
        <p:nvSpPr>
          <p:cNvPr id="300" name="Google Shape;300;p16"/>
          <p:cNvSpPr txBox="1"/>
          <p:nvPr>
            <p:ph idx="1" type="body"/>
          </p:nvPr>
        </p:nvSpPr>
        <p:spPr>
          <a:xfrm>
            <a:off x="1303800" y="2262325"/>
            <a:ext cx="7030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Commonly used to supplement nested loop O(n^2) algorithms to make them O(n) or single-pass</a:t>
            </a:r>
            <a:endParaRPr sz="2000"/>
          </a:p>
        </p:txBody>
      </p:sp>
      <p:pic>
        <p:nvPicPr>
          <p:cNvPr id="301" name="Google Shape;301;p16"/>
          <p:cNvPicPr preferRelativeResize="0"/>
          <p:nvPr/>
        </p:nvPicPr>
        <p:blipFill rotWithShape="1">
          <a:blip r:embed="rId3">
            <a:alphaModFix/>
          </a:blip>
          <a:srcRect b="35036" l="0" r="0" t="12173"/>
          <a:stretch/>
        </p:blipFill>
        <p:spPr>
          <a:xfrm>
            <a:off x="812375" y="3158125"/>
            <a:ext cx="7694000" cy="181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6"/>
          <p:cNvSpPr txBox="1"/>
          <p:nvPr>
            <p:ph idx="1" type="body"/>
          </p:nvPr>
        </p:nvSpPr>
        <p:spPr>
          <a:xfrm>
            <a:off x="1303800" y="1436125"/>
            <a:ext cx="7030500" cy="8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size of the window does not have to be static per iteration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type="title"/>
          </p:nvPr>
        </p:nvSpPr>
        <p:spPr>
          <a:xfrm>
            <a:off x="1317950" y="1807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Weekcode Challenge #12: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Substring Problem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st Easy Medium Hard Royalty-Free Images, Stock Photos &amp; Pictures |  Shutterstock" id="308" name="Google Shape;308;p17"/>
          <p:cNvPicPr preferRelativeResize="0"/>
          <p:nvPr/>
        </p:nvPicPr>
        <p:blipFill rotWithShape="1">
          <a:blip r:embed="rId3">
            <a:alphaModFix/>
          </a:blip>
          <a:srcRect b="0" l="-4202" r="66677" t="14551"/>
          <a:stretch/>
        </p:blipFill>
        <p:spPr>
          <a:xfrm>
            <a:off x="7358650" y="0"/>
            <a:ext cx="178535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7"/>
          <p:cNvSpPr txBox="1"/>
          <p:nvPr/>
        </p:nvSpPr>
        <p:spPr>
          <a:xfrm>
            <a:off x="722700" y="1402775"/>
            <a:ext cx="7698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None/>
            </a:pPr>
            <a:r>
              <a:rPr lang="en" sz="2000"/>
              <a:t>A string is good if there are no repeated characters. Given a string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" sz="2000"/>
              <a:t>​​​​​, return </a:t>
            </a:r>
            <a:r>
              <a:rPr i="1" lang="en" sz="2000"/>
              <a:t>the number of good substrings of length three in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" sz="2000"/>
              <a:t>​​​​​​. Note that if there are multiple occurrences of the same substring, every occurrence should be counted. A substring is a contiguous sequence of characters in a string.</a:t>
            </a:r>
            <a:endParaRPr sz="2000"/>
          </a:p>
        </p:txBody>
      </p:sp>
      <p:sp>
        <p:nvSpPr>
          <p:cNvPr id="310" name="Google Shape;310;p17"/>
          <p:cNvSpPr txBox="1"/>
          <p:nvPr/>
        </p:nvSpPr>
        <p:spPr>
          <a:xfrm>
            <a:off x="552625" y="3311375"/>
            <a:ext cx="6891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</a:t>
            </a:r>
            <a:r>
              <a:rPr lang="en" sz="2000"/>
              <a:t>: s = "xyzzaz"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</a:t>
            </a:r>
            <a:r>
              <a:rPr lang="en" sz="2000"/>
              <a:t>: 1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Explanation</a:t>
            </a:r>
            <a:r>
              <a:rPr lang="en" sz="2000"/>
              <a:t>: There are 4 substrings of size 3: "xyz", "yzz", "zza", and "zaz".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only good substring of length 3 is "xyz".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/>
          <p:nvPr>
            <p:ph type="title"/>
          </p:nvPr>
        </p:nvSpPr>
        <p:spPr>
          <a:xfrm>
            <a:off x="1317950" y="1807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Weekcode Challenge #12: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Substring Problem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[EXPLAINED FURTHER]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st Easy Medium Hard Royalty-Free Images, Stock Photos &amp; Pictures |  Shutterstock" id="316" name="Google Shape;316;p18"/>
          <p:cNvPicPr preferRelativeResize="0"/>
          <p:nvPr/>
        </p:nvPicPr>
        <p:blipFill rotWithShape="1">
          <a:blip r:embed="rId3">
            <a:alphaModFix/>
          </a:blip>
          <a:srcRect b="0" l="-4202" r="66677" t="14551"/>
          <a:stretch/>
        </p:blipFill>
        <p:spPr>
          <a:xfrm>
            <a:off x="7358650" y="0"/>
            <a:ext cx="1785350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8"/>
          <p:cNvSpPr txBox="1"/>
          <p:nvPr/>
        </p:nvSpPr>
        <p:spPr>
          <a:xfrm>
            <a:off x="552625" y="2064000"/>
            <a:ext cx="7953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Input:</a:t>
            </a:r>
            <a:r>
              <a:rPr lang="en" sz="2000"/>
              <a:t> s = "aababcabc"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Output:</a:t>
            </a:r>
            <a:r>
              <a:rPr lang="en" sz="2000"/>
              <a:t> 4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Explanation:</a:t>
            </a:r>
            <a:r>
              <a:rPr lang="en" sz="2000"/>
              <a:t> There are 7 substrings of size 3: "aab", "aba", "bab", "abc", "bca", "cab", and "abc".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good substrings are "abc", "bca", "cab", and "abc".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/>
          <p:nvPr>
            <p:ph type="title"/>
          </p:nvPr>
        </p:nvSpPr>
        <p:spPr>
          <a:xfrm>
            <a:off x="1317950" y="1807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Weekcode Challenge #13: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Twin Duplicates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st Easy Medium Hard Royalty-Free Images, Stock Photos &amp; Pictures |  Shutterstock" id="323" name="Google Shape;323;p19"/>
          <p:cNvPicPr preferRelativeResize="0"/>
          <p:nvPr/>
        </p:nvPicPr>
        <p:blipFill rotWithShape="1">
          <a:blip r:embed="rId3">
            <a:alphaModFix/>
          </a:blip>
          <a:srcRect b="7271" l="31532" r="30644" t="7280"/>
          <a:stretch/>
        </p:blipFill>
        <p:spPr>
          <a:xfrm>
            <a:off x="7344475" y="0"/>
            <a:ext cx="1799525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9"/>
          <p:cNvSpPr txBox="1"/>
          <p:nvPr/>
        </p:nvSpPr>
        <p:spPr>
          <a:xfrm>
            <a:off x="467600" y="1180050"/>
            <a:ext cx="8463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Given an integer array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nums</a:t>
            </a:r>
            <a:r>
              <a:rPr lang="en" sz="2000"/>
              <a:t> and an integer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</a:t>
            </a:r>
            <a:r>
              <a:rPr lang="en" sz="2000"/>
              <a:t>, return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2000"/>
              <a:t> </a:t>
            </a:r>
            <a:r>
              <a:rPr i="1" lang="en" sz="2000"/>
              <a:t>if there are two distinct indices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i="1" lang="en" sz="2000"/>
              <a:t> and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i="1" lang="en" sz="2000"/>
              <a:t> in the array such that </a:t>
            </a:r>
            <a:endParaRPr i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nums[i] == nums[j]</a:t>
            </a:r>
            <a:r>
              <a:rPr i="1" lang="en" sz="2000"/>
              <a:t> and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abs(i - j) &lt;= k</a:t>
            </a:r>
            <a:r>
              <a:rPr lang="en" sz="2000"/>
              <a:t>.</a:t>
            </a:r>
            <a:endParaRPr sz="2000"/>
          </a:p>
        </p:txBody>
      </p:sp>
      <p:sp>
        <p:nvSpPr>
          <p:cNvPr id="325" name="Google Shape;325;p19"/>
          <p:cNvSpPr txBox="1"/>
          <p:nvPr/>
        </p:nvSpPr>
        <p:spPr>
          <a:xfrm>
            <a:off x="5540200" y="2497575"/>
            <a:ext cx="299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</a:t>
            </a:r>
            <a:r>
              <a:rPr lang="en" sz="2000"/>
              <a:t>: nums = [1,2,3,1]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k </a:t>
            </a:r>
            <a:r>
              <a:rPr lang="en" sz="2000"/>
              <a:t>= 3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</a:t>
            </a:r>
            <a:r>
              <a:rPr lang="en" sz="2000"/>
              <a:t>: true</a:t>
            </a:r>
            <a:endParaRPr sz="2000"/>
          </a:p>
        </p:txBody>
      </p:sp>
      <p:sp>
        <p:nvSpPr>
          <p:cNvPr id="326" name="Google Shape;326;p19"/>
          <p:cNvSpPr txBox="1"/>
          <p:nvPr/>
        </p:nvSpPr>
        <p:spPr>
          <a:xfrm>
            <a:off x="467600" y="2497575"/>
            <a:ext cx="2994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</a:t>
            </a:r>
            <a:r>
              <a:rPr lang="en" sz="2000"/>
              <a:t>: nums = [1,0,1,1]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k </a:t>
            </a:r>
            <a:r>
              <a:rPr lang="en" sz="2000"/>
              <a:t>= 1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</a:t>
            </a:r>
            <a:r>
              <a:rPr lang="en" sz="2000"/>
              <a:t>: true</a:t>
            </a:r>
            <a:endParaRPr sz="2000"/>
          </a:p>
        </p:txBody>
      </p:sp>
      <p:sp>
        <p:nvSpPr>
          <p:cNvPr id="327" name="Google Shape;327;p19"/>
          <p:cNvSpPr txBox="1"/>
          <p:nvPr/>
        </p:nvSpPr>
        <p:spPr>
          <a:xfrm>
            <a:off x="2347425" y="3701750"/>
            <a:ext cx="4217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</a:t>
            </a:r>
            <a:r>
              <a:rPr lang="en" sz="2000"/>
              <a:t>: nums = [1,2,3,1,2,3]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k </a:t>
            </a:r>
            <a:r>
              <a:rPr lang="en" sz="2000"/>
              <a:t>= 2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</a:t>
            </a:r>
            <a:r>
              <a:rPr lang="en" sz="2000"/>
              <a:t>: false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"/>
          <p:cNvSpPr txBox="1"/>
          <p:nvPr>
            <p:ph type="title"/>
          </p:nvPr>
        </p:nvSpPr>
        <p:spPr>
          <a:xfrm>
            <a:off x="1317950" y="1807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Weekcode Challenge #14: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Binary Sum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st Easy Medium Hard Royalty-Free Images, Stock Photos &amp; Pictures |  Shutterstock" id="333" name="Google Shape;333;p20"/>
          <p:cNvPicPr preferRelativeResize="0"/>
          <p:nvPr/>
        </p:nvPicPr>
        <p:blipFill rotWithShape="1">
          <a:blip r:embed="rId3">
            <a:alphaModFix/>
          </a:blip>
          <a:srcRect b="7280" l="68465" r="2646" t="7271"/>
          <a:stretch/>
        </p:blipFill>
        <p:spPr>
          <a:xfrm>
            <a:off x="7769575" y="0"/>
            <a:ext cx="1374425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20"/>
          <p:cNvSpPr txBox="1"/>
          <p:nvPr/>
        </p:nvSpPr>
        <p:spPr>
          <a:xfrm>
            <a:off x="467600" y="1180050"/>
            <a:ext cx="8463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Given a binary array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nums</a:t>
            </a:r>
            <a:r>
              <a:rPr lang="en" sz="2000"/>
              <a:t> and an integer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goal</a:t>
            </a:r>
            <a:r>
              <a:rPr lang="en" sz="2000"/>
              <a:t>, return </a:t>
            </a:r>
            <a:r>
              <a:rPr i="1" lang="en" sz="2000"/>
              <a:t>the number of non-empty </a:t>
            </a:r>
            <a:r>
              <a:rPr b="1" i="1" lang="en" sz="2000"/>
              <a:t>subarrays</a:t>
            </a:r>
            <a:r>
              <a:rPr i="1" lang="en" sz="2000"/>
              <a:t> with a sum</a:t>
            </a:r>
            <a:r>
              <a:rPr lang="en" sz="2000"/>
              <a:t> </a:t>
            </a:r>
            <a:r>
              <a:rPr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goal</a:t>
            </a:r>
            <a:r>
              <a:rPr lang="en" sz="2000"/>
              <a:t>. A </a:t>
            </a:r>
            <a:r>
              <a:rPr b="1" lang="en" sz="2000"/>
              <a:t>subarray</a:t>
            </a:r>
            <a:r>
              <a:rPr lang="en" sz="2000"/>
              <a:t> is a contiguous part of the array.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35" name="Google Shape;335;p20"/>
          <p:cNvSpPr txBox="1"/>
          <p:nvPr/>
        </p:nvSpPr>
        <p:spPr>
          <a:xfrm>
            <a:off x="517200" y="2465475"/>
            <a:ext cx="810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Input:</a:t>
            </a:r>
            <a:r>
              <a:rPr lang="en" sz="2000"/>
              <a:t> nums = [1,0,1,0,1], goal = 2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Output:</a:t>
            </a:r>
            <a:r>
              <a:rPr lang="en" sz="2000"/>
              <a:t> 4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Explanation:</a:t>
            </a:r>
            <a:r>
              <a:rPr lang="en" sz="2000"/>
              <a:t> The 4 subarrays are bolded and underlined below:</a:t>
            </a:r>
            <a:endParaRPr sz="2000"/>
          </a:p>
        </p:txBody>
      </p:sp>
      <p:sp>
        <p:nvSpPr>
          <p:cNvPr id="336" name="Google Shape;336;p20"/>
          <p:cNvSpPr txBox="1"/>
          <p:nvPr/>
        </p:nvSpPr>
        <p:spPr>
          <a:xfrm>
            <a:off x="1497125" y="3573675"/>
            <a:ext cx="1432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</a:t>
            </a:r>
            <a:r>
              <a:rPr b="1" lang="en" sz="2000" u="sng"/>
              <a:t>1,0,1</a:t>
            </a:r>
            <a:r>
              <a:rPr lang="en" sz="2000"/>
              <a:t>,0,1]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</a:t>
            </a:r>
            <a:r>
              <a:rPr b="1" lang="en" sz="2000" u="sng"/>
              <a:t>1,0,1,0</a:t>
            </a:r>
            <a:r>
              <a:rPr lang="en" sz="2000"/>
              <a:t>,1]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[1,</a:t>
            </a:r>
            <a:r>
              <a:rPr b="1" lang="en" sz="2000" u="sng"/>
              <a:t>0,1,0,1</a:t>
            </a:r>
            <a:r>
              <a:rPr lang="en" sz="2000"/>
              <a:t>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[1,0,</a:t>
            </a:r>
            <a:r>
              <a:rPr b="1" lang="en" sz="2000" u="sng"/>
              <a:t>1,0,1</a:t>
            </a:r>
            <a:r>
              <a:rPr lang="en" sz="2000"/>
              <a:t>]</a:t>
            </a:r>
            <a:endParaRPr sz="2000"/>
          </a:p>
        </p:txBody>
      </p:sp>
      <p:sp>
        <p:nvSpPr>
          <p:cNvPr id="337" name="Google Shape;337;p20"/>
          <p:cNvSpPr txBox="1"/>
          <p:nvPr/>
        </p:nvSpPr>
        <p:spPr>
          <a:xfrm>
            <a:off x="2929625" y="3573675"/>
            <a:ext cx="3620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= 1 + 0 + 1 = 2 = goal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= 1 + 0 + 1 + 0 = 2 = goal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= 0 + 1 + 0 + 1 = 2 = goal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= 1 + 0 + 1 = 2 = goal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"/>
          <p:cNvSpPr txBox="1"/>
          <p:nvPr>
            <p:ph type="title"/>
          </p:nvPr>
        </p:nvSpPr>
        <p:spPr>
          <a:xfrm>
            <a:off x="1317950" y="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Weekcode Challenge #14: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Binary Sum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[EXPLAINED FURTHER]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est Easy Medium Hard Royalty-Free Images, Stock Photos &amp; Pictures |  Shutterstock" id="343" name="Google Shape;343;p21"/>
          <p:cNvPicPr preferRelativeResize="0"/>
          <p:nvPr/>
        </p:nvPicPr>
        <p:blipFill rotWithShape="1">
          <a:blip r:embed="rId3">
            <a:alphaModFix/>
          </a:blip>
          <a:srcRect b="7280" l="68465" r="2646" t="7271"/>
          <a:stretch/>
        </p:blipFill>
        <p:spPr>
          <a:xfrm>
            <a:off x="7769575" y="0"/>
            <a:ext cx="1374425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1"/>
          <p:cNvSpPr txBox="1"/>
          <p:nvPr/>
        </p:nvSpPr>
        <p:spPr>
          <a:xfrm>
            <a:off x="1255125" y="1623925"/>
            <a:ext cx="4747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Input</a:t>
            </a:r>
            <a:r>
              <a:rPr lang="en" sz="2000"/>
              <a:t>: nums = [0,0,0,0,0]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goal</a:t>
            </a:r>
            <a:r>
              <a:rPr lang="en" sz="2000"/>
              <a:t> = 0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Output</a:t>
            </a:r>
            <a:r>
              <a:rPr lang="en" sz="2000"/>
              <a:t>: 15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Explanation:</a:t>
            </a:r>
            <a:r>
              <a:rPr lang="en" sz="2000"/>
              <a:t> Subarrays can be just 1 element long, or as long as the entire list, as long as it sums to goal. There are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15 unique permutations to sum 0 from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[0,0,0,0,0], shown to the right: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45" name="Google Shape;345;p21"/>
          <p:cNvSpPr txBox="1"/>
          <p:nvPr/>
        </p:nvSpPr>
        <p:spPr>
          <a:xfrm>
            <a:off x="6188525" y="744275"/>
            <a:ext cx="15102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</a:t>
            </a:r>
            <a:r>
              <a:rPr b="1" lang="en" sz="1800" u="sng"/>
              <a:t>0</a:t>
            </a:r>
            <a:r>
              <a:rPr lang="en" sz="1800"/>
              <a:t>,0,0,0,0]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</a:t>
            </a:r>
            <a:r>
              <a:rPr b="1" lang="en" sz="1800" u="sng"/>
              <a:t>0,0</a:t>
            </a:r>
            <a:r>
              <a:rPr lang="en" sz="1800"/>
              <a:t>,0,0,0]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</a:t>
            </a:r>
            <a:r>
              <a:rPr b="1" lang="en" sz="1800" u="sng"/>
              <a:t>0,0,0</a:t>
            </a:r>
            <a:r>
              <a:rPr lang="en" sz="1800"/>
              <a:t>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</a:t>
            </a:r>
            <a:r>
              <a:rPr b="1" lang="en" sz="1800" u="sng"/>
              <a:t>0,0,0,0</a:t>
            </a:r>
            <a:r>
              <a:rPr lang="en" sz="1800"/>
              <a:t>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</a:t>
            </a:r>
            <a:r>
              <a:rPr b="1" lang="en" sz="1800" u="sng"/>
              <a:t>0,0,0,0,0</a:t>
            </a:r>
            <a:r>
              <a:rPr lang="en" sz="1800"/>
              <a:t>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</a:t>
            </a:r>
            <a:r>
              <a:rPr b="1" lang="en" sz="1800" u="sng"/>
              <a:t>0</a:t>
            </a:r>
            <a:r>
              <a:rPr lang="en" sz="1800"/>
              <a:t>,0,0,0]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</a:t>
            </a:r>
            <a:r>
              <a:rPr b="1" lang="en" sz="1800" u="sng"/>
              <a:t>0,0</a:t>
            </a:r>
            <a:r>
              <a:rPr lang="en" sz="1800"/>
              <a:t>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</a:t>
            </a:r>
            <a:r>
              <a:rPr b="1" lang="en" sz="1800" u="sng"/>
              <a:t>0,0,0</a:t>
            </a:r>
            <a:r>
              <a:rPr lang="en" sz="1800"/>
              <a:t>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</a:t>
            </a:r>
            <a:r>
              <a:rPr b="1" lang="en" sz="1800" u="sng"/>
              <a:t>0,0,0,0</a:t>
            </a:r>
            <a:r>
              <a:rPr lang="en" sz="1800"/>
              <a:t>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</a:t>
            </a:r>
            <a:r>
              <a:rPr b="1" lang="en" sz="1800" u="sng"/>
              <a:t>0</a:t>
            </a:r>
            <a:r>
              <a:rPr lang="en" sz="1800"/>
              <a:t>,0,0]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</a:t>
            </a:r>
            <a:r>
              <a:rPr b="1" lang="en" sz="1800" u="sng"/>
              <a:t>0,0</a:t>
            </a:r>
            <a:r>
              <a:rPr lang="en" sz="1800"/>
              <a:t>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</a:t>
            </a:r>
            <a:r>
              <a:rPr b="1" lang="en" sz="1800" u="sng"/>
              <a:t>0,0,0</a:t>
            </a:r>
            <a:r>
              <a:rPr lang="en" sz="1800"/>
              <a:t>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[0,0,0,</a:t>
            </a:r>
            <a:r>
              <a:rPr b="1" lang="en" sz="1800" u="sng"/>
              <a:t>0</a:t>
            </a:r>
            <a:r>
              <a:rPr lang="en" sz="1800"/>
              <a:t>,0]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[0,0,0,</a:t>
            </a:r>
            <a:r>
              <a:rPr b="1" lang="en" sz="1800" u="sng"/>
              <a:t>0,0</a:t>
            </a:r>
            <a:r>
              <a:rPr lang="en" sz="1800"/>
              <a:t>]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[0,0,0,0,</a:t>
            </a:r>
            <a:r>
              <a:rPr b="1" lang="en" sz="1800" u="sng"/>
              <a:t>0</a:t>
            </a:r>
            <a:r>
              <a:rPr lang="en" sz="1800"/>
              <a:t>]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